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Default Extension="png" ContentType="image/png"/>
  <Override PartName="/ppt/slideMasters/slideMaster1.xml" ContentType="application/vnd.openxmlformats-officedocument.presentationml.slideMaster+xml"/>
  <Override PartName="/docProps/core.xml" ContentType="application/vnd.openxmlformats-package.core-properties+xml"/>
  <Default Extension="bin" ContentType="application/vnd.openxmlformats-officedocument.presentationml.printerSettings"/>
  <Override PartName="/ppt/notesSlides/notesSlide4.xml" ContentType="application/vnd.openxmlformats-officedocument.presentationml.notesSlide+xml"/>
  <Default Extension="rels" ContentType="application/vnd.openxmlformats-package.relationships+xml"/>
  <Override PartName="/ppt/handoutMasters/handoutMaster1.xml" ContentType="application/vnd.openxmlformats-officedocument.presentationml.handoutMaster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10" Type="http://schemas.openxmlformats.org/officeDocument/2006/relationships/presProps" Target="presProps.xml"/><Relationship Id="rId5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9" Type="http://schemas.openxmlformats.org/officeDocument/2006/relationships/printerSettings" Target="printerSettings/printerSettings1.bin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FE07D90-9F1C-484F-A241-AE94D8E6B1D1}" type="datetime1">
              <a:rPr lang="en-US"/>
              <a:pPr>
                <a:defRPr/>
              </a:pPr>
              <a:t>8/17/10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42EBAB4-949C-884E-BF6A-7E9E95160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C833366-1A14-B54A-AC7B-7DC2D29533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8" charset="0"/>
        <a:ea typeface="ＭＳ Ｐゴシック" pitchFamily="-108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F2AF95-1186-5D4E-BAD4-CEC3BF4CD83B}" type="slidenum">
              <a:rPr lang="en-US"/>
              <a:pPr/>
              <a:t>1</a:t>
            </a:fld>
            <a:endParaRPr lang="en-US"/>
          </a:p>
        </p:txBody>
      </p:sp>
      <p:sp>
        <p:nvSpPr>
          <p:cNvPr id="1638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E081E1-3DCB-6045-B201-D4B9B587D963}" type="slidenum">
              <a:rPr lang="en-US"/>
              <a:pPr/>
              <a:t>2</a:t>
            </a:fld>
            <a:endParaRPr lang="en-US"/>
          </a:p>
        </p:txBody>
      </p:sp>
      <p:sp>
        <p:nvSpPr>
          <p:cNvPr id="1843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80B68D-8641-C84A-8562-DB5CB551BB20}" type="slidenum">
              <a:rPr lang="en-US"/>
              <a:pPr/>
              <a:t>3</a:t>
            </a:fld>
            <a:endParaRPr lang="en-US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DD758C-1476-4042-89C3-F4C5444A963D}" type="slidenum">
              <a:rPr lang="en-US"/>
              <a:pPr/>
              <a:t>4</a:t>
            </a:fld>
            <a:endParaRPr lang="en-US"/>
          </a:p>
        </p:txBody>
      </p:sp>
      <p:sp>
        <p:nvSpPr>
          <p:cNvPr id="2253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7" charset="0"/>
              <a:ea typeface="ＭＳ Ｐゴシック" pitchFamily="-107" charset="-128"/>
              <a:cs typeface="ＭＳ Ｐゴシック" pitchFamily="-107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362200"/>
            <a:ext cx="7772400" cy="12192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581400"/>
            <a:ext cx="7772400" cy="11430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r">
              <a:buFont typeface="Wingdings" pitchFamily="-108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24600"/>
            <a:ext cx="1905000" cy="457200"/>
          </a:xfrm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24600"/>
            <a:ext cx="2895600" cy="457200"/>
          </a:xfrm>
          <a:effectLst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AA47A-CA84-E049-B5F8-12C93C3145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CEE88-A364-1C44-8216-B31178189F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32EDC-788F-C744-9EA3-260871856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12E161-3913-7740-8E42-0E0CD48F05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9F18D-7EBD-4944-ADE1-0CF65C47B4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828800"/>
            <a:ext cx="3733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733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4ADC2-467D-B84F-B820-09D669AD96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E0716-AF14-404C-AD56-49383ABBD7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046E5-66C7-6E45-9E89-28E8D8F2DA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AFCF1-103C-5941-83C2-B56AB4AD4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295B0-0D8C-014F-BAEF-A5BAF7A137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B233C-E482-D440-BE38-AC87BFA9A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63500" algn="ctr" rotWithShape="0">
              <a:srgbClr val="FFFFFF">
                <a:alpha val="75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2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43200" y="63246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blurRad="68580" algn="ctr" rotWithShape="0">
              <a:srgbClr val="FFFFFF">
                <a:alpha val="75000"/>
              </a:srgbClr>
            </a:outerShdw>
          </a:effec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50000"/>
              </a:spcBef>
              <a:defRPr sz="1200" b="1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200" b="1"/>
            </a:lvl1pPr>
          </a:lstStyle>
          <a:p>
            <a:pPr>
              <a:defRPr/>
            </a:pPr>
            <a:fld id="{90C36207-9F40-A840-9A91-AB2EE8428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828800"/>
            <a:ext cx="7620000" cy="426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7" charset="-128"/>
          <a:cs typeface="ＭＳ Ｐゴシック" pitchFamily="-107" charset="-128"/>
        </a:defRPr>
      </a:lvl2pPr>
      <a:lvl3pPr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7" charset="-128"/>
          <a:cs typeface="ＭＳ Ｐゴシック" pitchFamily="-107" charset="-128"/>
        </a:defRPr>
      </a:lvl3pPr>
      <a:lvl4pPr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7" charset="-128"/>
          <a:cs typeface="ＭＳ Ｐゴシック" pitchFamily="-107" charset="-128"/>
        </a:defRPr>
      </a:lvl4pPr>
      <a:lvl5pPr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  <a:ea typeface="ＭＳ Ｐゴシック" pitchFamily="-107" charset="-128"/>
          <a:cs typeface="ＭＳ Ｐゴシック" pitchFamily="-107" charset="-128"/>
        </a:defRPr>
      </a:lvl5pPr>
      <a:lvl6pPr marL="457200" algn="l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</a:defRPr>
      </a:lvl6pPr>
      <a:lvl7pPr marL="914400" algn="l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</a:defRPr>
      </a:lvl7pPr>
      <a:lvl8pPr marL="1371600" algn="l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</a:defRPr>
      </a:lvl8pPr>
      <a:lvl9pPr marL="1828800" algn="l" rtl="0" fontAlgn="base">
        <a:lnSpc>
          <a:spcPct val="90000"/>
        </a:lnSpc>
        <a:spcBef>
          <a:spcPct val="20000"/>
        </a:spcBef>
        <a:spcAft>
          <a:spcPct val="0"/>
        </a:spcAft>
        <a:defRPr sz="4400" b="1">
          <a:solidFill>
            <a:schemeClr val="tx2"/>
          </a:solidFill>
          <a:latin typeface="Times New Roman" pitchFamily="-108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7" charset="2"/>
        <a:buChar char="l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800">
          <a:solidFill>
            <a:schemeClr val="tx1"/>
          </a:solidFill>
          <a:latin typeface="+mn-lt"/>
          <a:ea typeface="ＭＳ Ｐゴシック" pitchFamily="-108" charset="-128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7" charset="2"/>
        <a:buChar char="l"/>
        <a:defRPr sz="2400">
          <a:solidFill>
            <a:schemeClr val="tx1"/>
          </a:solidFill>
          <a:latin typeface="+mn-lt"/>
          <a:ea typeface="ＭＳ Ｐゴシック" pitchFamily="-108" charset="-128"/>
        </a:defRPr>
      </a:lvl3pPr>
      <a:lvl4pPr marL="16002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  <a:ea typeface="ＭＳ Ｐゴシック" pitchFamily="-108" charset="-128"/>
        </a:defRPr>
      </a:lvl4pPr>
      <a:lvl5pPr marL="20574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7" charset="2"/>
        <a:buChar char="l"/>
        <a:defRPr sz="2000">
          <a:solidFill>
            <a:schemeClr val="tx1"/>
          </a:solidFill>
          <a:latin typeface="+mn-lt"/>
          <a:ea typeface="ＭＳ Ｐゴシック" pitchFamily="-108" charset="-128"/>
        </a:defRPr>
      </a:lvl5pPr>
      <a:lvl6pPr marL="25146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8" charset="2"/>
        <a:buChar char="l"/>
        <a:defRPr sz="2000">
          <a:solidFill>
            <a:schemeClr val="tx1"/>
          </a:solidFill>
          <a:latin typeface="+mn-lt"/>
          <a:ea typeface="ＭＳ Ｐゴシック" pitchFamily="-108" charset="-128"/>
        </a:defRPr>
      </a:lvl6pPr>
      <a:lvl7pPr marL="29718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8" charset="2"/>
        <a:buChar char="l"/>
        <a:defRPr sz="2000">
          <a:solidFill>
            <a:schemeClr val="tx1"/>
          </a:solidFill>
          <a:latin typeface="+mn-lt"/>
          <a:ea typeface="ＭＳ Ｐゴシック" pitchFamily="-108" charset="-128"/>
        </a:defRPr>
      </a:lvl7pPr>
      <a:lvl8pPr marL="3429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8" charset="2"/>
        <a:buChar char="l"/>
        <a:defRPr sz="2000">
          <a:solidFill>
            <a:schemeClr val="tx1"/>
          </a:solidFill>
          <a:latin typeface="+mn-lt"/>
          <a:ea typeface="ＭＳ Ｐゴシック" pitchFamily="-108" charset="-128"/>
        </a:defRPr>
      </a:lvl8pPr>
      <a:lvl9pPr marL="38862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-108" charset="2"/>
        <a:buChar char="l"/>
        <a:defRPr sz="2000">
          <a:solidFill>
            <a:schemeClr val="tx1"/>
          </a:solidFill>
          <a:latin typeface="+mn-lt"/>
          <a:ea typeface="ＭＳ Ｐゴシック" pitchFamily="-108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7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Relationship Id="rId6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5334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r>
              <a:rPr lang="en-US" sz="2000">
                <a:latin typeface="Geneva" pitchFamily="-107" charset="0"/>
              </a:rPr>
              <a:t>1.7-1.8</a:t>
            </a:r>
            <a:r>
              <a:rPr lang="en-US" sz="2000">
                <a:latin typeface="Geneva" pitchFamily="-107" charset="0"/>
                <a:sym typeface="Wingdings" pitchFamily="-107" charset="2"/>
              </a:rPr>
              <a:t></a:t>
            </a:r>
            <a:r>
              <a:rPr lang="en-US" sz="2000">
                <a:latin typeface="Geneva" pitchFamily="-107" charset="0"/>
              </a:rPr>
              <a:t> The Process of Science</a:t>
            </a:r>
          </a:p>
          <a:p>
            <a:r>
              <a:rPr lang="en-US" sz="2000">
                <a:latin typeface="Geneva" pitchFamily="-107" charset="0"/>
              </a:rPr>
              <a:t>Objectives:	1.  Be able to define observation, sampling,</a:t>
            </a:r>
          </a:p>
          <a:p>
            <a:r>
              <a:rPr lang="en-US" sz="2000">
                <a:latin typeface="Geneva" pitchFamily="-107" charset="0"/>
              </a:rPr>
              <a:t>		     hypothesis, prediction, experimenting, control group,</a:t>
            </a:r>
          </a:p>
          <a:p>
            <a:r>
              <a:rPr lang="en-US" sz="2000">
                <a:latin typeface="Geneva" pitchFamily="-107" charset="0"/>
              </a:rPr>
              <a:t>		     experimental group</a:t>
            </a:r>
          </a:p>
          <a:p>
            <a:r>
              <a:rPr lang="en-US" sz="2000">
                <a:latin typeface="Geneva" pitchFamily="-107" charset="0"/>
              </a:rPr>
              <a:t>		2.  Explain the difference between hypothesizing, 			     predicting, and experimenting</a:t>
            </a:r>
          </a:p>
          <a:p>
            <a:r>
              <a:rPr lang="en-US" sz="2000">
                <a:latin typeface="Geneva" pitchFamily="-107" charset="0"/>
              </a:rPr>
              <a:t>		3.  Describe the methods scientists use in their work</a:t>
            </a:r>
            <a:endParaRPr lang="en-US"/>
          </a:p>
        </p:txBody>
      </p:sp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>
                <a:latin typeface="Geneva" pitchFamily="-107" charset="0"/>
              </a:rPr>
              <a:t>CHAPTER 1</a:t>
            </a:r>
            <a:r>
              <a:rPr lang="en-US" u="sng">
                <a:latin typeface="Geneva" pitchFamily="-107" charset="0"/>
                <a:sym typeface="Wingdings" pitchFamily="-107" charset="2"/>
              </a:rPr>
              <a:t></a:t>
            </a:r>
            <a:r>
              <a:rPr lang="en-US" u="sng">
                <a:latin typeface="Geneva" pitchFamily="-107" charset="0"/>
              </a:rPr>
              <a:t> Biology: Exploring Life</a:t>
            </a:r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2819400"/>
            <a:ext cx="87026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290513" algn="l"/>
                <a:tab pos="742950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I.  Intro</a:t>
            </a:r>
          </a:p>
          <a:p>
            <a:pPr>
              <a:tabLst>
                <a:tab pos="290513" algn="l"/>
                <a:tab pos="742950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A.  The scientific method</a:t>
            </a:r>
          </a:p>
          <a:p>
            <a:pPr>
              <a:tabLst>
                <a:tab pos="290513" algn="l"/>
                <a:tab pos="742950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	1.  A specific protocol that scientists follow in order to solve a 			problem or answer a question</a:t>
            </a:r>
          </a:p>
          <a:p>
            <a:pPr>
              <a:tabLst>
                <a:tab pos="290513" algn="l"/>
                <a:tab pos="742950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B.  Why have a specific protocol?</a:t>
            </a:r>
            <a:endParaRPr lang="en-US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0" y="4343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1.  Scientific questions are often difficult to answer</a:t>
            </a:r>
          </a:p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	a.  A structured protocol makes it slightly easier</a:t>
            </a:r>
            <a:endParaRPr lang="en-US"/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0" y="49530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2.  Validity</a:t>
            </a:r>
          </a:p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	a.  Shows your steps in supporting questions</a:t>
            </a:r>
          </a:p>
          <a:p>
            <a:pPr>
              <a:tabLst>
                <a:tab pos="688975" algn="l"/>
                <a:tab pos="1087438" algn="l"/>
              </a:tabLst>
            </a:pPr>
            <a:r>
              <a:rPr lang="en-US" sz="2000">
                <a:latin typeface="Geneva" pitchFamily="-107" charset="0"/>
              </a:rPr>
              <a:t>		b.  Allows others to duplicate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6" grpId="0"/>
      <p:bldP spid="2057" grpId="0"/>
      <p:bldP spid="20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>
                <a:latin typeface="Geneva" pitchFamily="-107" charset="0"/>
              </a:rPr>
              <a:t>II.  The scientific method</a:t>
            </a:r>
            <a:endParaRPr 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0" y="304800"/>
            <a:ext cx="87566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A.  Observation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	1.  Looking at the world around you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	2.  All scientific understanding of the natural world is based on 			observation</a:t>
            </a:r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524000"/>
            <a:ext cx="914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B.  Asking a question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	1.  Based on your observations you formulate a question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	2.  The observation of something unusual or unexplained often 			raises the first questions of a scientific investigation</a:t>
            </a:r>
          </a:p>
          <a:p>
            <a:pPr>
              <a:tabLst>
                <a:tab pos="344488" algn="l"/>
                <a:tab pos="796925" algn="l"/>
                <a:tab pos="1204913" algn="l"/>
              </a:tabLst>
            </a:pPr>
            <a:r>
              <a:rPr lang="en-US" sz="2000">
                <a:latin typeface="Geneva" pitchFamily="-107" charset="0"/>
              </a:rPr>
              <a:t>		3.  All scientific investigations begin with 1 or more questions.</a:t>
            </a:r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3048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</a:rPr>
              <a:t>	C.  Collecting data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</a:rPr>
              <a:t>		1.  Data</a:t>
            </a:r>
          </a:p>
          <a:p>
            <a:pPr>
              <a:tabLst>
                <a:tab pos="344488" algn="l"/>
                <a:tab pos="742950" algn="l"/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</a:rPr>
              <a:t>			a.  Any and all information that scientists gather in trying to 				answer their questions</a:t>
            </a:r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0" y="4267200"/>
            <a:ext cx="73120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742950" algn="l"/>
                <a:tab pos="1147763" algn="l"/>
              </a:tabLst>
            </a:pPr>
            <a:r>
              <a:rPr lang="en-US" sz="2000">
                <a:latin typeface="Geneva" pitchFamily="-107" charset="0"/>
              </a:rPr>
              <a:t>	2.  There are 4 important aspects of collecting 		     data</a:t>
            </a:r>
          </a:p>
          <a:p>
            <a:pPr>
              <a:tabLst>
                <a:tab pos="742950" algn="l"/>
                <a:tab pos="1147763" algn="l"/>
              </a:tabLst>
            </a:pPr>
            <a:r>
              <a:rPr lang="en-US" sz="2000">
                <a:latin typeface="Geneva" pitchFamily="-107" charset="0"/>
              </a:rPr>
              <a:t>	     a.  Observing</a:t>
            </a:r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0" y="5257800"/>
            <a:ext cx="6781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1141413" algn="l"/>
                <a:tab pos="1538288" algn="l"/>
                <a:tab pos="1947863" algn="l"/>
                <a:tab pos="2346325" algn="l"/>
              </a:tabLst>
            </a:pPr>
            <a:r>
              <a:rPr lang="en-US" sz="2000">
                <a:latin typeface="Geneva" pitchFamily="-107" charset="0"/>
              </a:rPr>
              <a:t>	b.  Measuring</a:t>
            </a:r>
          </a:p>
          <a:p>
            <a:pPr>
              <a:tabLst>
                <a:tab pos="1141413" algn="l"/>
                <a:tab pos="1538288" algn="l"/>
                <a:tab pos="1947863" algn="l"/>
                <a:tab pos="2346325" algn="l"/>
              </a:tabLst>
            </a:pPr>
            <a:r>
              <a:rPr lang="en-US" sz="2000">
                <a:latin typeface="Geneva" pitchFamily="-107" charset="0"/>
              </a:rPr>
              <a:t>	    1.  Quantitative data</a:t>
            </a:r>
          </a:p>
          <a:p>
            <a:pPr>
              <a:tabLst>
                <a:tab pos="1141413" algn="l"/>
                <a:tab pos="1538288" algn="l"/>
                <a:tab pos="1947863" algn="l"/>
                <a:tab pos="2346325" algn="l"/>
              </a:tabLst>
            </a:pPr>
            <a:r>
              <a:rPr lang="en-US" sz="2000">
                <a:latin typeface="Geneva" pitchFamily="-107" charset="0"/>
              </a:rPr>
              <a:t>	         a.  Data that can be measured in 				  	numbers</a:t>
            </a:r>
            <a:endParaRPr lang="en-US"/>
          </a:p>
        </p:txBody>
      </p:sp>
      <p:pic>
        <p:nvPicPr>
          <p:cNvPr id="1033" name="Picture 9" descr="Collecting Dat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2750" y="3962400"/>
            <a:ext cx="238125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8" grpId="0"/>
      <p:bldP spid="1029" grpId="0"/>
      <p:bldP spid="1030" grpId="0"/>
      <p:bldP spid="10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>
                <a:latin typeface="Geneva" pitchFamily="-107" charset="0"/>
              </a:rPr>
              <a:t>	c.  Sampling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>
                <a:latin typeface="Geneva" pitchFamily="-107" charset="0"/>
              </a:rPr>
              <a:t>	    1.  Using a sample, or small part, to represent an entire 		    population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>
                <a:latin typeface="Geneva" pitchFamily="-107" charset="0"/>
              </a:rPr>
              <a:t>	    2.  Must be large and random</a:t>
            </a:r>
          </a:p>
          <a:p>
            <a:pPr>
              <a:tabLst>
                <a:tab pos="1141413" algn="l"/>
                <a:tab pos="1538288" algn="l"/>
                <a:tab pos="1947863" algn="l"/>
              </a:tabLst>
            </a:pPr>
            <a:r>
              <a:rPr lang="en-US" sz="2000">
                <a:latin typeface="Geneva" pitchFamily="-107" charset="0"/>
              </a:rPr>
              <a:t>	         a.  What we call a cross section of the population</a:t>
            </a:r>
            <a:endParaRPr lang="en-US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</a:rPr>
              <a:t>	d.  Organizing data</a:t>
            </a:r>
          </a:p>
          <a:p>
            <a:pPr>
              <a:tabLst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</a:rPr>
              <a:t>	     1.  Representing data in a graph, chart, table, or map</a:t>
            </a:r>
            <a:endParaRPr lang="en-US"/>
          </a:p>
        </p:txBody>
      </p:sp>
      <p:pic>
        <p:nvPicPr>
          <p:cNvPr id="6148" name="Picture 4" descr="Grap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62200"/>
            <a:ext cx="29718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Data Tab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2514600"/>
            <a:ext cx="285115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Ma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38875" y="2209800"/>
            <a:ext cx="2905125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pedigre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4200" y="4800600"/>
            <a:ext cx="1909763" cy="1577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0" y="2133600"/>
            <a:ext cx="87566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sz="2000" dirty="0">
                <a:latin typeface="Geneva" pitchFamily="-107" charset="0"/>
              </a:rPr>
              <a:t>	D.  Hypothesizing</a:t>
            </a:r>
          </a:p>
          <a:p>
            <a:pPr>
              <a:tabLst>
                <a:tab pos="344488" algn="l"/>
                <a:tab pos="796925" algn="l"/>
                <a:tab pos="1204913" algn="l"/>
                <a:tab pos="1603375" algn="l"/>
              </a:tabLst>
            </a:pPr>
            <a:r>
              <a:rPr lang="en-US" sz="2000" dirty="0">
                <a:latin typeface="Geneva" pitchFamily="-107" charset="0"/>
              </a:rPr>
              <a:t>		1.  Hypothesis</a:t>
            </a:r>
          </a:p>
          <a:p>
            <a:pPr>
              <a:tabLst>
                <a:tab pos="344488" algn="l"/>
                <a:tab pos="796925" algn="l"/>
                <a:tab pos="1201738" algn="l"/>
                <a:tab pos="1598613" algn="l"/>
              </a:tabLst>
            </a:pPr>
            <a:r>
              <a:rPr lang="en-US" sz="2000" dirty="0">
                <a:latin typeface="Geneva" pitchFamily="-107" charset="0"/>
              </a:rPr>
              <a:t>			a.  A possible explanation based on observations made and 			</a:t>
            </a:r>
            <a:r>
              <a:rPr lang="en-US" sz="2000" dirty="0" smtClean="0">
                <a:latin typeface="Geneva" pitchFamily="-107" charset="0"/>
              </a:rPr>
              <a:t>	data </a:t>
            </a:r>
            <a:r>
              <a:rPr lang="en-US" sz="2000" dirty="0">
                <a:latin typeface="Geneva" pitchFamily="-107" charset="0"/>
              </a:rPr>
              <a:t>collected</a:t>
            </a:r>
            <a:endParaRPr lang="en-US" dirty="0"/>
          </a:p>
        </p:txBody>
      </p:sp>
      <p:pic>
        <p:nvPicPr>
          <p:cNvPr id="6153" name="Picture 9" descr="Hypothesizi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71800" y="3505200"/>
            <a:ext cx="31115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0" y="33528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b.  A proposed explanation of an observed phenomenon that 		can be tested.</a:t>
            </a:r>
            <a:endParaRPr lang="en-US"/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0" y="3962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603375" algn="l"/>
                <a:tab pos="2055813" algn="l"/>
              </a:tabLst>
            </a:pPr>
            <a:r>
              <a:rPr lang="en-US" sz="2000">
                <a:latin typeface="Geneva" pitchFamily="-107" charset="0"/>
              </a:rPr>
              <a:t>	1.  A statement is testable if evidence can be collected 	     that either supports it or disproves it</a:t>
            </a:r>
            <a:endParaRPr lang="en-US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0" y="4572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c.  A hypothesis can either be supported or disproved</a:t>
            </a:r>
          </a:p>
          <a:p>
            <a:pPr>
              <a:tabLst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    1.  It cannot be proved true beyond all doubt</a:t>
            </a:r>
            <a:endParaRPr lang="en-US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0" y="5181600"/>
            <a:ext cx="93059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2.  Prediction</a:t>
            </a:r>
          </a:p>
          <a:p>
            <a:pPr>
              <a:tabLst>
                <a:tab pos="796925" algn="l"/>
                <a:tab pos="1204913" algn="l"/>
                <a:tab pos="1603375" algn="l"/>
              </a:tabLst>
            </a:pPr>
            <a:r>
              <a:rPr lang="en-US" sz="2000">
                <a:latin typeface="Geneva" pitchFamily="-107" charset="0"/>
              </a:rPr>
              <a:t>	     a.  A statement made in advance that states the results that 			 will be obtained from testing a hypothesis, if the 				 hypothesis is true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52" grpId="0"/>
      <p:bldP spid="6154" grpId="0"/>
      <p:bldP spid="6155" grpId="0"/>
      <p:bldP spid="6156" grpId="0"/>
      <p:bldP spid="61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204913" algn="l"/>
              </a:tabLst>
            </a:pPr>
            <a:r>
              <a:rPr lang="en-US" sz="2000">
                <a:latin typeface="Geneva" pitchFamily="-107" charset="0"/>
              </a:rPr>
              <a:t>	b.  Takes the form of an “if – then” statement</a:t>
            </a:r>
            <a:endParaRPr lang="en-US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>
                <a:latin typeface="Geneva" pitchFamily="-107" charset="0"/>
              </a:rPr>
              <a:t>	E.  Experimenting</a:t>
            </a:r>
          </a:p>
          <a:p>
            <a:pPr>
              <a:tabLst>
                <a:tab pos="344488" algn="l"/>
                <a:tab pos="742950" algn="l"/>
                <a:tab pos="1141413" algn="l"/>
              </a:tabLst>
            </a:pPr>
            <a:r>
              <a:rPr lang="en-US" sz="2000">
                <a:latin typeface="Geneva" pitchFamily="-107" charset="0"/>
              </a:rPr>
              <a:t>		1.  The process of testing a hypothesis or prediction by gathering 			data under controlled conditions</a:t>
            </a:r>
            <a:endParaRPr lang="en-US"/>
          </a:p>
        </p:txBody>
      </p:sp>
      <p:pic>
        <p:nvPicPr>
          <p:cNvPr id="7172" name="Picture 4" descr="Experiment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3716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2.  Elements of an experiment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	a.  Controlled experiment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		1.  Based on a comparison of a </a:t>
            </a:r>
            <a:r>
              <a:rPr lang="en-US" sz="2000" b="1" dirty="0">
                <a:latin typeface="Geneva" pitchFamily="-107" charset="0"/>
              </a:rPr>
              <a:t>control</a:t>
            </a:r>
            <a:r>
              <a:rPr lang="en-US" sz="2000" dirty="0">
                <a:latin typeface="Geneva" pitchFamily="-107" charset="0"/>
              </a:rPr>
              <a:t> group with an 					</a:t>
            </a:r>
            <a:r>
              <a:rPr lang="en-US" sz="2000" b="1" dirty="0">
                <a:latin typeface="Geneva" pitchFamily="-107" charset="0"/>
              </a:rPr>
              <a:t>experimental</a:t>
            </a:r>
            <a:r>
              <a:rPr lang="en-US" sz="2000" dirty="0">
                <a:latin typeface="Geneva" pitchFamily="-107" charset="0"/>
              </a:rPr>
              <a:t> group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</a:tabLst>
            </a:pPr>
            <a:r>
              <a:rPr lang="en-US" sz="2000" dirty="0">
                <a:latin typeface="Geneva" pitchFamily="-107" charset="0"/>
              </a:rPr>
              <a:t>				a.  The control and experimental groups are designed to </a:t>
            </a:r>
          </a:p>
          <a:p>
            <a:pPr>
              <a:tabLst>
                <a:tab pos="742950" algn="l"/>
                <a:tab pos="1141413" algn="l"/>
                <a:tab pos="1538288" algn="l"/>
                <a:tab pos="1947863" algn="l"/>
                <a:tab pos="2347913" algn="l"/>
              </a:tabLst>
            </a:pPr>
            <a:r>
              <a:rPr lang="en-US" sz="2000" dirty="0">
                <a:latin typeface="Geneva" pitchFamily="-107" charset="0"/>
              </a:rPr>
              <a:t>			</a:t>
            </a:r>
            <a:r>
              <a:rPr lang="en-US" sz="2000" dirty="0" smtClean="0">
                <a:latin typeface="Geneva" pitchFamily="-107" charset="0"/>
              </a:rPr>
              <a:t>		be </a:t>
            </a:r>
            <a:r>
              <a:rPr lang="en-US" sz="2000" dirty="0">
                <a:latin typeface="Geneva" pitchFamily="-107" charset="0"/>
              </a:rPr>
              <a:t>identical except for the one factor being tested</a:t>
            </a:r>
            <a:endParaRPr lang="en-US" dirty="0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0" y="3048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2341563" algn="l"/>
              </a:tabLst>
            </a:pPr>
            <a:r>
              <a:rPr lang="en-US" sz="2000" dirty="0">
                <a:latin typeface="Geneva" pitchFamily="-107" charset="0"/>
              </a:rPr>
              <a:t>	1.  Control group</a:t>
            </a:r>
          </a:p>
          <a:p>
            <a:pPr>
              <a:tabLst>
                <a:tab pos="2347913" algn="l"/>
                <a:tab pos="2744788" algn="l"/>
              </a:tabLst>
            </a:pPr>
            <a:r>
              <a:rPr lang="en-US" sz="2000" dirty="0">
                <a:latin typeface="Geneva" pitchFamily="-107" charset="0"/>
              </a:rPr>
              <a:t>	    </a:t>
            </a:r>
            <a:r>
              <a:rPr lang="en-US" sz="2000" dirty="0" smtClean="0">
                <a:latin typeface="Geneva" pitchFamily="-107" charset="0"/>
              </a:rPr>
              <a:t> a</a:t>
            </a:r>
            <a:r>
              <a:rPr lang="en-US" sz="2000" dirty="0">
                <a:latin typeface="Geneva" pitchFamily="-107" charset="0"/>
              </a:rPr>
              <a:t>.  The group that you do not change</a:t>
            </a:r>
          </a:p>
          <a:p>
            <a:pPr>
              <a:tabLst>
                <a:tab pos="2341563" algn="l"/>
              </a:tabLst>
            </a:pPr>
            <a:r>
              <a:rPr lang="en-US" sz="2000" dirty="0">
                <a:latin typeface="Geneva" pitchFamily="-107" charset="0"/>
              </a:rPr>
              <a:t>	2.  Experimental group</a:t>
            </a:r>
          </a:p>
          <a:p>
            <a:pPr>
              <a:tabLst>
                <a:tab pos="2341563" algn="l"/>
              </a:tabLst>
            </a:pPr>
            <a:r>
              <a:rPr lang="en-US" sz="2000" dirty="0">
                <a:latin typeface="Geneva" pitchFamily="-107" charset="0"/>
              </a:rPr>
              <a:t>	     a.  The group that is different by the one factor</a:t>
            </a:r>
            <a:endParaRPr lang="en-US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434340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defTabSz="1031875">
              <a:tabLst>
                <a:tab pos="1141413" algn="l"/>
                <a:tab pos="1538288" algn="l"/>
              </a:tabLst>
            </a:pPr>
            <a:r>
              <a:rPr lang="en-US"/>
              <a:t>	</a:t>
            </a:r>
            <a:r>
              <a:rPr lang="en-US" sz="2000">
                <a:latin typeface="Geneva" pitchFamily="-107" charset="0"/>
                <a:ea typeface="Geneva" pitchFamily="-107" charset="0"/>
                <a:cs typeface="Geneva" pitchFamily="-107" charset="0"/>
              </a:rPr>
              <a:t>b. Dependant Variables</a:t>
            </a:r>
          </a:p>
          <a:p>
            <a:pPr defTabSz="1031875">
              <a:tabLst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  <a:ea typeface="Geneva" pitchFamily="-107" charset="0"/>
                <a:cs typeface="Geneva" pitchFamily="-107" charset="0"/>
              </a:rPr>
              <a:t>		1.  The variable the investigator will measure</a:t>
            </a:r>
          </a:p>
          <a:p>
            <a:pPr defTabSz="1031875">
              <a:tabLst>
                <a:tab pos="1141413" algn="l"/>
                <a:tab pos="1538288" algn="l"/>
              </a:tabLst>
            </a:pPr>
            <a:r>
              <a:rPr lang="en-US" sz="2000">
                <a:latin typeface="Geneva" pitchFamily="-107" charset="0"/>
                <a:ea typeface="Geneva" pitchFamily="-107" charset="0"/>
                <a:cs typeface="Geneva" pitchFamily="-107" charset="0"/>
              </a:rPr>
              <a:t>		2.  What the investigator thinks will vary during the 				experiment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3" grpId="0"/>
      <p:bldP spid="717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-96838" y="2895600"/>
            <a:ext cx="9240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</a:bodyPr>
          <a:lstStyle/>
          <a:p>
            <a:pPr>
              <a:tabLst>
                <a:tab pos="742950" algn="l"/>
                <a:tab pos="1141413" algn="l"/>
                <a:tab pos="1485900" algn="l"/>
              </a:tabLst>
            </a:pPr>
            <a:r>
              <a:rPr lang="en-US" sz="2000">
                <a:latin typeface="Geneva" pitchFamily="-107" charset="0"/>
              </a:rPr>
              <a:t>	3.  Analyzing data</a:t>
            </a:r>
          </a:p>
          <a:p>
            <a:pPr>
              <a:tabLst>
                <a:tab pos="742950" algn="l"/>
                <a:tab pos="1141413" algn="l"/>
                <a:tab pos="1485900" algn="l"/>
              </a:tabLst>
            </a:pPr>
            <a:r>
              <a:rPr lang="en-US" sz="2000">
                <a:latin typeface="Geneva" pitchFamily="-107" charset="0"/>
              </a:rPr>
              <a:t>		a.  Determining whether data collected during the experiment 			supports or does not support the hypothesis</a:t>
            </a:r>
            <a:endParaRPr lang="en-US">
              <a:latin typeface="Geneva" pitchFamily="-107" charset="0"/>
            </a:endParaRPr>
          </a:p>
        </p:txBody>
      </p:sp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</a:tabLst>
            </a:pPr>
            <a:r>
              <a:rPr lang="en-US" dirty="0"/>
              <a:t>	</a:t>
            </a:r>
            <a:r>
              <a:rPr lang="en-US" sz="2000" dirty="0" err="1">
                <a:latin typeface="Geneva" pitchFamily="-107" charset="0"/>
                <a:ea typeface="Geneva" pitchFamily="-107" charset="0"/>
                <a:cs typeface="Geneva" pitchFamily="-107" charset="0"/>
              </a:rPr>
              <a:t>c</a:t>
            </a:r>
            <a:r>
              <a:rPr lang="en-US" sz="2000" dirty="0">
                <a:latin typeface="Geneva" pitchFamily="-107" charset="0"/>
                <a:ea typeface="Geneva" pitchFamily="-107" charset="0"/>
                <a:cs typeface="Geneva" pitchFamily="-107" charset="0"/>
              </a:rPr>
              <a:t>.  Independent Variables</a:t>
            </a:r>
          </a:p>
          <a:p>
            <a:pPr>
              <a:tabLst>
                <a:tab pos="1141413" algn="l"/>
                <a:tab pos="1541463" algn="l"/>
                <a:tab pos="1938338" algn="l"/>
              </a:tabLst>
            </a:pPr>
            <a:r>
              <a:rPr lang="en-US" sz="2000" dirty="0">
                <a:latin typeface="Geneva" pitchFamily="-107" charset="0"/>
                <a:ea typeface="Geneva" pitchFamily="-107" charset="0"/>
                <a:cs typeface="Geneva" pitchFamily="-107" charset="0"/>
              </a:rPr>
              <a:t>		1.  The variable that the investigator deliberately changes 			during the experiment</a:t>
            </a:r>
          </a:p>
          <a:p>
            <a:pPr>
              <a:tabLst>
                <a:tab pos="1141413" algn="l"/>
                <a:tab pos="1541463" algn="l"/>
                <a:tab pos="1938338" algn="l"/>
              </a:tabLst>
            </a:pPr>
            <a:r>
              <a:rPr lang="en-US" sz="2000" dirty="0">
                <a:latin typeface="Geneva" pitchFamily="-107" charset="0"/>
                <a:ea typeface="Geneva" pitchFamily="-107" charset="0"/>
                <a:cs typeface="Geneva" pitchFamily="-107" charset="0"/>
              </a:rPr>
              <a:t>		2.  This variable is what the investigator thinks will affect 			the dependant variable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6002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141413" algn="l"/>
                <a:tab pos="1490663" algn="l"/>
                <a:tab pos="1887538" algn="l"/>
              </a:tabLst>
            </a:pPr>
            <a:r>
              <a:rPr lang="en-US" sz="2000">
                <a:latin typeface="Geneva" pitchFamily="-107" charset="0"/>
                <a:ea typeface="Geneva" pitchFamily="-107" charset="0"/>
                <a:cs typeface="Geneva" pitchFamily="-107" charset="0"/>
              </a:rPr>
              <a:t>	d.  Standardized variables/Constants</a:t>
            </a:r>
          </a:p>
          <a:p>
            <a:pPr>
              <a:tabLst>
                <a:tab pos="1141413" algn="l"/>
                <a:tab pos="1490663" algn="l"/>
                <a:tab pos="1887538" algn="l"/>
              </a:tabLst>
            </a:pPr>
            <a:r>
              <a:rPr lang="en-US" sz="2000">
                <a:latin typeface="Geneva" pitchFamily="-107" charset="0"/>
                <a:ea typeface="Geneva" pitchFamily="-107" charset="0"/>
                <a:cs typeface="Geneva" pitchFamily="-107" charset="0"/>
              </a:rPr>
              <a:t>		1.  Factors that are kept equal in all treatments</a:t>
            </a:r>
          </a:p>
          <a:p>
            <a:pPr>
              <a:tabLst>
                <a:tab pos="1141413" algn="l"/>
                <a:tab pos="1490663" algn="l"/>
                <a:tab pos="1887538" algn="l"/>
              </a:tabLst>
            </a:pPr>
            <a:r>
              <a:rPr lang="en-US" sz="2000">
                <a:latin typeface="Geneva" pitchFamily="-107" charset="0"/>
                <a:ea typeface="Geneva" pitchFamily="-107" charset="0"/>
                <a:cs typeface="Geneva" pitchFamily="-107" charset="0"/>
              </a:rPr>
              <a:t>		2.  Any changes in the dependant variable can then be 			attributed to the independent variable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Glare">
  <a:themeElements>
    <a:clrScheme name="Glare 1">
      <a:dk1>
        <a:srgbClr val="000000"/>
      </a:dk1>
      <a:lt1>
        <a:srgbClr val="FEB446"/>
      </a:lt1>
      <a:dk2>
        <a:srgbClr val="000000"/>
      </a:dk2>
      <a:lt2>
        <a:srgbClr val="786950"/>
      </a:lt2>
      <a:accent1>
        <a:srgbClr val="727DE0"/>
      </a:accent1>
      <a:accent2>
        <a:srgbClr val="D54F41"/>
      </a:accent2>
      <a:accent3>
        <a:srgbClr val="FED6B0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Glare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  <a:ea typeface="ＭＳ Ｐゴシック" pitchFamily="-108" charset="-128"/>
            <a:cs typeface="ＭＳ Ｐゴシック" pitchFamily="-108" charset="-128"/>
          </a:defRPr>
        </a:defPPr>
      </a:lstStyle>
    </a:lnDef>
  </a:objectDefaults>
  <a:extraClrSchemeLst>
    <a:extraClrScheme>
      <a:clrScheme name="Glare 1">
        <a:dk1>
          <a:srgbClr val="000000"/>
        </a:dk1>
        <a:lt1>
          <a:srgbClr val="FEB446"/>
        </a:lt1>
        <a:dk2>
          <a:srgbClr val="0000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ED6B0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804</Words>
  <Application>Microsoft Macintosh PowerPoint</Application>
  <PresentationFormat>On-screen Show (4:3)</PresentationFormat>
  <Paragraphs>74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ＭＳ Ｐゴシック</vt:lpstr>
      <vt:lpstr>Times New Roman</vt:lpstr>
      <vt:lpstr>Wingdings</vt:lpstr>
      <vt:lpstr>Geneva</vt:lpstr>
      <vt:lpstr>Glare</vt:lpstr>
      <vt:lpstr>Slide 1</vt:lpstr>
      <vt:lpstr>Slide 2</vt:lpstr>
      <vt:lpstr>Slide 3</vt:lpstr>
      <vt:lpstr>Slide 4</vt:lpstr>
      <vt:lpstr>Slide 5</vt:lpstr>
    </vt:vector>
  </TitlesOfParts>
  <Company>Scott Thomas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Scott Thomas</cp:lastModifiedBy>
  <cp:revision>7</cp:revision>
  <cp:lastPrinted>2006-08-29T16:17:58Z</cp:lastPrinted>
  <dcterms:created xsi:type="dcterms:W3CDTF">2010-08-17T17:26:11Z</dcterms:created>
  <dcterms:modified xsi:type="dcterms:W3CDTF">2010-08-17T17:28:33Z</dcterms:modified>
</cp:coreProperties>
</file>